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12192000"/>
  <p:notesSz cx="6858000" cy="9144000"/>
  <p:embeddedFontLst>
    <p:embeddedFont>
      <p:font typeface="Inter SemiBold"/>
      <p:regular r:id="rId14"/>
      <p:bold r:id="rId15"/>
      <p:italic r:id="rId16"/>
      <p:boldItalic r:id="rId17"/>
    </p:embeddedFont>
    <p:embeddedFont>
      <p:font typeface="Inter"/>
      <p:regular r:id="rId18"/>
      <p:bold r:id="rId19"/>
      <p:italic r:id="rId20"/>
      <p:boldItalic r:id="rId21"/>
    </p:embeddedFont>
    <p:embeddedFont>
      <p:font typeface="Poppins"/>
      <p:regular r:id="rId22"/>
      <p:bold r:id="rId23"/>
      <p:italic r:id="rId24"/>
      <p:boldItalic r:id="rId25"/>
    </p:embeddedFont>
    <p:embeddedFont>
      <p:font typeface="Poppins SemiBold"/>
      <p:regular r:id="rId26"/>
      <p:bold r:id="rId27"/>
      <p:italic r:id="rId28"/>
      <p:boldItalic r:id="rId29"/>
    </p:embeddedFont>
    <p:embeddedFont>
      <p:font typeface="Poppins ExtraBold"/>
      <p:bold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ter-italic.fntdata"/><Relationship Id="rId22" Type="http://schemas.openxmlformats.org/officeDocument/2006/relationships/font" Target="fonts/Poppins-regular.fntdata"/><Relationship Id="rId21" Type="http://schemas.openxmlformats.org/officeDocument/2006/relationships/font" Target="fonts/Inter-boldItalic.fntdata"/><Relationship Id="rId24" Type="http://schemas.openxmlformats.org/officeDocument/2006/relationships/font" Target="fonts/Poppins-italic.fntdata"/><Relationship Id="rId23" Type="http://schemas.openxmlformats.org/officeDocument/2006/relationships/font" Target="fonts/Poppins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oppinsSemiBold-regular.fntdata"/><Relationship Id="rId25" Type="http://schemas.openxmlformats.org/officeDocument/2006/relationships/font" Target="fonts/Poppins-boldItalic.fntdata"/><Relationship Id="rId28" Type="http://schemas.openxmlformats.org/officeDocument/2006/relationships/font" Target="fonts/PoppinsSemiBold-italic.fntdata"/><Relationship Id="rId27" Type="http://schemas.openxmlformats.org/officeDocument/2006/relationships/font" Target="fonts/PoppinsSemiBo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PoppinsSemiBold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PoppinsExtraBold-boldItalic.fntdata"/><Relationship Id="rId30" Type="http://schemas.openxmlformats.org/officeDocument/2006/relationships/font" Target="fonts/PoppinsExtraBold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font" Target="fonts/InterSemiBold-bold.fntdata"/><Relationship Id="rId14" Type="http://schemas.openxmlformats.org/officeDocument/2006/relationships/font" Target="fonts/InterSemiBold-regular.fntdata"/><Relationship Id="rId17" Type="http://schemas.openxmlformats.org/officeDocument/2006/relationships/font" Target="fonts/InterSemiBold-boldItalic.fntdata"/><Relationship Id="rId16" Type="http://schemas.openxmlformats.org/officeDocument/2006/relationships/font" Target="fonts/InterSemiBold-italic.fntdata"/><Relationship Id="rId19" Type="http://schemas.openxmlformats.org/officeDocument/2006/relationships/font" Target="fonts/Inter-bold.fntdata"/><Relationship Id="rId18" Type="http://schemas.openxmlformats.org/officeDocument/2006/relationships/font" Target="fonts/Inter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e3c59a0813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e3c59a081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7.png"/><Relationship Id="rId5" Type="http://schemas.openxmlformats.org/officeDocument/2006/relationships/image" Target="../media/image2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Relationship Id="rId4" Type="http://schemas.openxmlformats.org/officeDocument/2006/relationships/image" Target="../media/image2.png"/><Relationship Id="rId5" Type="http://schemas.openxmlformats.org/officeDocument/2006/relationships/image" Target="../media/image16.png"/><Relationship Id="rId6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6.png"/><Relationship Id="rId11" Type="http://schemas.openxmlformats.org/officeDocument/2006/relationships/image" Target="../media/image4.png"/><Relationship Id="rId10" Type="http://schemas.openxmlformats.org/officeDocument/2006/relationships/image" Target="../media/image18.png"/><Relationship Id="rId12" Type="http://schemas.openxmlformats.org/officeDocument/2006/relationships/image" Target="../media/image1.png"/><Relationship Id="rId9" Type="http://schemas.openxmlformats.org/officeDocument/2006/relationships/image" Target="../media/image8.png"/><Relationship Id="rId5" Type="http://schemas.openxmlformats.org/officeDocument/2006/relationships/image" Target="../media/image3.png"/><Relationship Id="rId6" Type="http://schemas.openxmlformats.org/officeDocument/2006/relationships/image" Target="../media/image15.png"/><Relationship Id="rId7" Type="http://schemas.openxmlformats.org/officeDocument/2006/relationships/image" Target="../media/image19.png"/><Relationship Id="rId8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2.png"/><Relationship Id="rId5" Type="http://schemas.openxmlformats.org/officeDocument/2006/relationships/image" Target="../media/image17.png"/><Relationship Id="rId6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2.png"/><Relationship Id="rId5" Type="http://schemas.openxmlformats.org/officeDocument/2006/relationships/image" Target="../media/image21.png"/><Relationship Id="rId6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" name="Google Shape;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5311824"/>
            <a:ext cx="2066925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 rotWithShape="1">
          <a:blip r:embed="rId5">
            <a:alphaModFix/>
          </a:blip>
          <a:srcRect b="0" l="7642" r="7634" t="0"/>
          <a:stretch/>
        </p:blipFill>
        <p:spPr>
          <a:xfrm>
            <a:off x="6381750" y="0"/>
            <a:ext cx="581025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762000" y="1174700"/>
            <a:ext cx="5300662" cy="26818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8FAFC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Datová schránka: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4800" u="none" cap="none" strike="noStrike">
                <a:solidFill>
                  <a:srgbClr val="22D3EE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VIP pas do světa úřadů</a:t>
            </a:r>
            <a:endParaRPr/>
          </a:p>
        </p:txBody>
      </p:sp>
      <p:sp>
        <p:nvSpPr>
          <p:cNvPr id="88" name="Google Shape;88;p13"/>
          <p:cNvSpPr txBox="1"/>
          <p:nvPr/>
        </p:nvSpPr>
        <p:spPr>
          <a:xfrm>
            <a:off x="762000" y="4314433"/>
            <a:ext cx="5048400" cy="7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Konec front na poště a ztracených dopisů. Řešte věci chytře a z pohodlí domova.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3" name="Google Shape;9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4" name="Google Shape;9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29500" y="2057400"/>
            <a:ext cx="41910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 txBox="1"/>
          <p:nvPr/>
        </p:nvSpPr>
        <p:spPr>
          <a:xfrm>
            <a:off x="952500" y="2332136"/>
            <a:ext cx="59055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Bezpečný komunikační kanál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plně garantovaný a chráněný státem.</a:t>
            </a:r>
            <a:endParaRPr/>
          </a:p>
        </p:txBody>
      </p:sp>
      <p:sp>
        <p:nvSpPr>
          <p:cNvPr id="96" name="Google Shape;96;p14"/>
          <p:cNvSpPr txBox="1"/>
          <p:nvPr/>
        </p:nvSpPr>
        <p:spPr>
          <a:xfrm>
            <a:off x="952500" y="3231058"/>
            <a:ext cx="59055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Funguje jako klasický e-mail, ale s </a:t>
            </a: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ověřenou identitou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odesílatele i příjemce.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952500" y="4129980"/>
            <a:ext cx="59055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Zpráva z "datovky" má naprosto </a:t>
            </a: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stejnou váhu jako dopis s pruhem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a razítkem.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952500" y="5028902"/>
            <a:ext cx="59055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Odesílání zpráv na úřady je 100% zdarma.</a:t>
            </a:r>
            <a:endParaRPr/>
          </a:p>
        </p:txBody>
      </p:sp>
      <p:pic>
        <p:nvPicPr>
          <p:cNvPr descr="image.png" id="99" name="Google Shape;99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39025" y="2066925"/>
            <a:ext cx="4171950" cy="3790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4"/>
          <p:cNvSpPr txBox="1"/>
          <p:nvPr/>
        </p:nvSpPr>
        <p:spPr>
          <a:xfrm>
            <a:off x="762000" y="571500"/>
            <a:ext cx="11401425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E-mail na steroidech (s úředním štemplem)</a:t>
            </a:r>
            <a:endParaRPr/>
          </a:p>
        </p:txBody>
      </p:sp>
      <p:sp>
        <p:nvSpPr>
          <p:cNvPr id="101" name="Google Shape;101;p14"/>
          <p:cNvSpPr/>
          <p:nvPr/>
        </p:nvSpPr>
        <p:spPr>
          <a:xfrm>
            <a:off x="571500" y="571500"/>
            <a:ext cx="57150" cy="6858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02" name="Google Shape;102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2351186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3" name="Google Shape;103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3250108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4" name="Google Shape;104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4149030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5" name="Google Shape;105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5047952"/>
            <a:ext cx="228600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0" name="Google Shape;11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1" name="Google Shape;11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95772"/>
            <a:ext cx="3429000" cy="41332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2" name="Google Shape;11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81500" y="1895772"/>
            <a:ext cx="3429000" cy="41332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3" name="Google Shape;113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91500" y="1895772"/>
            <a:ext cx="3429000" cy="41332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4" name="Google Shape;114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6775" y="2286297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5"/>
          <p:cNvSpPr txBox="1"/>
          <p:nvPr/>
        </p:nvSpPr>
        <p:spPr>
          <a:xfrm>
            <a:off x="866775" y="3276897"/>
            <a:ext cx="1190148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Brigáda</a:t>
            </a:r>
            <a:endParaRPr/>
          </a:p>
        </p:txBody>
      </p:sp>
      <p:sp>
        <p:nvSpPr>
          <p:cNvPr id="116" name="Google Shape;116;p15"/>
          <p:cNvSpPr txBox="1"/>
          <p:nvPr/>
        </p:nvSpPr>
        <p:spPr>
          <a:xfrm>
            <a:off x="866775" y="3819822"/>
            <a:ext cx="2838450" cy="13406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Potřebujete výpis z rejstříku trestů pro novou brigádu? Získáte ho doslova jedním kliknutím přímo z postele.</a:t>
            </a:r>
            <a:endParaRPr/>
          </a:p>
        </p:txBody>
      </p:sp>
      <p:pic>
        <p:nvPicPr>
          <p:cNvPr descr="image.png" id="117" name="Google Shape;117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76775" y="2286297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5"/>
          <p:cNvSpPr txBox="1"/>
          <p:nvPr/>
        </p:nvSpPr>
        <p:spPr>
          <a:xfrm>
            <a:off x="4676775" y="3276897"/>
            <a:ext cx="1490186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Podnikání</a:t>
            </a:r>
            <a:endParaRPr/>
          </a:p>
        </p:txBody>
      </p:sp>
      <p:sp>
        <p:nvSpPr>
          <p:cNvPr id="119" name="Google Shape;119;p15"/>
          <p:cNvSpPr txBox="1"/>
          <p:nvPr/>
        </p:nvSpPr>
        <p:spPr>
          <a:xfrm>
            <a:off x="4676775" y="3819822"/>
            <a:ext cx="2838450" cy="16758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Máte nápad na byznys? Založení živnosti vyřídíte online bez nutnosti trávit hodiny čekáním na živnostenském úřadu.</a:t>
            </a:r>
            <a:endParaRPr/>
          </a:p>
        </p:txBody>
      </p:sp>
      <p:pic>
        <p:nvPicPr>
          <p:cNvPr descr="image.png" id="120" name="Google Shape;120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486775" y="2286297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5"/>
          <p:cNvSpPr txBox="1"/>
          <p:nvPr/>
        </p:nvSpPr>
        <p:spPr>
          <a:xfrm>
            <a:off x="8486775" y="3276897"/>
            <a:ext cx="56007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Čas</a:t>
            </a:r>
            <a:endParaRPr/>
          </a:p>
        </p:txBody>
      </p:sp>
      <p:sp>
        <p:nvSpPr>
          <p:cNvPr id="122" name="Google Shape;122;p15"/>
          <p:cNvSpPr txBox="1"/>
          <p:nvPr/>
        </p:nvSpPr>
        <p:spPr>
          <a:xfrm>
            <a:off x="8486775" y="3819822"/>
            <a:ext cx="2838450" cy="16758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Veškeré úřední věci (daně, změna bydliště v budoucnu) vyřešíte z mobilu. Konec stání v nekonečných frontách.</a:t>
            </a:r>
            <a:endParaRPr/>
          </a:p>
        </p:txBody>
      </p:sp>
      <p:pic>
        <p:nvPicPr>
          <p:cNvPr descr="image.png" id="123" name="Google Shape;123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19175" y="2438697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4" name="Google Shape;124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886325" y="2438697"/>
            <a:ext cx="3429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5" name="Google Shape;125;p1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639175" y="2438697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5"/>
          <p:cNvSpPr txBox="1"/>
          <p:nvPr/>
        </p:nvSpPr>
        <p:spPr>
          <a:xfrm>
            <a:off x="762000" y="571500"/>
            <a:ext cx="11401425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Na co mi to sakra bude?</a:t>
            </a:r>
            <a:endParaRPr/>
          </a:p>
        </p:txBody>
      </p:sp>
      <p:sp>
        <p:nvSpPr>
          <p:cNvPr id="127" name="Google Shape;127;p15"/>
          <p:cNvSpPr/>
          <p:nvPr/>
        </p:nvSpPr>
        <p:spPr>
          <a:xfrm>
            <a:off x="571500" y="571500"/>
            <a:ext cx="57150" cy="6858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2" name="Google Shape;13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3" name="Google Shape;13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93837"/>
            <a:ext cx="5238750" cy="33428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4" name="Google Shape;134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1893837"/>
            <a:ext cx="5238750" cy="3342828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6"/>
          <p:cNvSpPr txBox="1"/>
          <p:nvPr/>
        </p:nvSpPr>
        <p:spPr>
          <a:xfrm>
            <a:off x="1490662" y="5522416"/>
            <a:ext cx="9210675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2860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BBF24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Pozor: Jakmile si datovku založíte, úřady vám automaticky začnou psát jen sem!</a:t>
            </a:r>
            <a:endParaRPr/>
          </a:p>
        </p:txBody>
      </p:sp>
      <p:pic>
        <p:nvPicPr>
          <p:cNvPr descr="image.png" id="136" name="Google Shape;136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90662" y="5579566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6"/>
          <p:cNvSpPr txBox="1"/>
          <p:nvPr/>
        </p:nvSpPr>
        <p:spPr>
          <a:xfrm>
            <a:off x="850582" y="2284362"/>
            <a:ext cx="4680585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22D3E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Občan ↔ Stát</a:t>
            </a:r>
            <a:endParaRPr/>
          </a:p>
        </p:txBody>
      </p:sp>
      <p:sp>
        <p:nvSpPr>
          <p:cNvPr id="138" name="Google Shape;138;p16"/>
          <p:cNvSpPr txBox="1"/>
          <p:nvPr/>
        </p:nvSpPr>
        <p:spPr>
          <a:xfrm>
            <a:off x="962025" y="3141612"/>
            <a:ext cx="445770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22C55E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VŽDY ZDARMA</a:t>
            </a:r>
            <a:endParaRPr/>
          </a:p>
        </p:txBody>
      </p:sp>
      <p:sp>
        <p:nvSpPr>
          <p:cNvPr id="139" name="Google Shape;139;p16"/>
          <p:cNvSpPr txBox="1"/>
          <p:nvPr/>
        </p:nvSpPr>
        <p:spPr>
          <a:xfrm>
            <a:off x="962025" y="3697783"/>
            <a:ext cx="445770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Úřady, soudy, policie, finanční správa. Veškerá komunikace směrem ke státu vás nestojí ani korunu.</a:t>
            </a:r>
            <a:endParaRPr/>
          </a:p>
        </p:txBody>
      </p:sp>
      <p:sp>
        <p:nvSpPr>
          <p:cNvPr id="140" name="Google Shape;140;p16"/>
          <p:cNvSpPr txBox="1"/>
          <p:nvPr/>
        </p:nvSpPr>
        <p:spPr>
          <a:xfrm>
            <a:off x="6660832" y="2284362"/>
            <a:ext cx="4680585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FBBF2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Občan ↔ Firma</a:t>
            </a:r>
            <a:endParaRPr/>
          </a:p>
        </p:txBody>
      </p:sp>
      <p:sp>
        <p:nvSpPr>
          <p:cNvPr id="141" name="Google Shape;141;p16"/>
          <p:cNvSpPr txBox="1"/>
          <p:nvPr/>
        </p:nvSpPr>
        <p:spPr>
          <a:xfrm>
            <a:off x="6772275" y="3141612"/>
            <a:ext cx="445770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BBF24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ZA POPLATEK</a:t>
            </a:r>
            <a:endParaRPr/>
          </a:p>
        </p:txBody>
      </p:sp>
      <p:sp>
        <p:nvSpPr>
          <p:cNvPr id="142" name="Google Shape;142;p16"/>
          <p:cNvSpPr txBox="1"/>
          <p:nvPr/>
        </p:nvSpPr>
        <p:spPr>
          <a:xfrm>
            <a:off x="6772275" y="3697783"/>
            <a:ext cx="445770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Tzv. Poštovní datová zpráva. Lze využít pro oficiální komunikaci s firmami nebo jinými občany.</a:t>
            </a:r>
            <a:endParaRPr/>
          </a:p>
        </p:txBody>
      </p:sp>
      <p:sp>
        <p:nvSpPr>
          <p:cNvPr id="143" name="Google Shape;143;p16"/>
          <p:cNvSpPr txBox="1"/>
          <p:nvPr/>
        </p:nvSpPr>
        <p:spPr>
          <a:xfrm>
            <a:off x="762000" y="571500"/>
            <a:ext cx="11401425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Kdo s kým komunikuje?</a:t>
            </a:r>
            <a:endParaRPr/>
          </a:p>
        </p:txBody>
      </p:sp>
      <p:sp>
        <p:nvSpPr>
          <p:cNvPr id="144" name="Google Shape;144;p16"/>
          <p:cNvSpPr/>
          <p:nvPr/>
        </p:nvSpPr>
        <p:spPr>
          <a:xfrm>
            <a:off x="571500" y="571500"/>
            <a:ext cx="57150" cy="6858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9" name="Google Shape;14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0" name="Google Shape;150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29500" y="2057400"/>
            <a:ext cx="41910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7"/>
          <p:cNvSpPr txBox="1"/>
          <p:nvPr/>
        </p:nvSpPr>
        <p:spPr>
          <a:xfrm>
            <a:off x="952500" y="2614017"/>
            <a:ext cx="59055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Nejjednodušší cesta: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Přes internet pomocí Identity občana nebo Bankovní identity.</a:t>
            </a:r>
            <a:endParaRPr/>
          </a:p>
        </p:txBody>
      </p:sp>
      <p:sp>
        <p:nvSpPr>
          <p:cNvPr id="152" name="Google Shape;152;p17"/>
          <p:cNvSpPr txBox="1"/>
          <p:nvPr/>
        </p:nvSpPr>
        <p:spPr>
          <a:xfrm>
            <a:off x="952500" y="3512939"/>
            <a:ext cx="59055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Znáte přihlášení do svého bankovnictví? Znáte cestu k vlastní datovce. Zabere to 2 minuty.</a:t>
            </a:r>
            <a:endParaRPr/>
          </a:p>
        </p:txBody>
      </p:sp>
      <p:sp>
        <p:nvSpPr>
          <p:cNvPr id="153" name="Google Shape;153;p17"/>
          <p:cNvSpPr txBox="1"/>
          <p:nvPr/>
        </p:nvSpPr>
        <p:spPr>
          <a:xfrm>
            <a:off x="952500" y="4411860"/>
            <a:ext cx="59055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Fyzicky: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Pokud nechcete online, můžete si ji založit na jakémkoliv kontaktním místě Czech POINT (např. na poště).</a:t>
            </a:r>
            <a:endParaRPr/>
          </a:p>
        </p:txBody>
      </p:sp>
      <p:pic>
        <p:nvPicPr>
          <p:cNvPr descr="image.png" id="154" name="Google Shape;154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39025" y="2066925"/>
            <a:ext cx="4171950" cy="379095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7"/>
          <p:cNvSpPr txBox="1"/>
          <p:nvPr/>
        </p:nvSpPr>
        <p:spPr>
          <a:xfrm>
            <a:off x="762000" y="571500"/>
            <a:ext cx="11401425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Založení na pár kliknutí</a:t>
            </a:r>
            <a:endParaRPr/>
          </a:p>
        </p:txBody>
      </p:sp>
      <p:sp>
        <p:nvSpPr>
          <p:cNvPr id="156" name="Google Shape;156;p17"/>
          <p:cNvSpPr/>
          <p:nvPr/>
        </p:nvSpPr>
        <p:spPr>
          <a:xfrm>
            <a:off x="571500" y="571500"/>
            <a:ext cx="57150" cy="6858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57" name="Google Shape;157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2633067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8" name="Google Shape;158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3531989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9" name="Google Shape;159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4430910"/>
            <a:ext cx="228600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jako obrázek" id="164" name="Google Shape;16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9" name="Google Shape;16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0" name="Google Shape;170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29500" y="2057400"/>
            <a:ext cx="41910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19"/>
          <p:cNvSpPr txBox="1"/>
          <p:nvPr/>
        </p:nvSpPr>
        <p:spPr>
          <a:xfrm>
            <a:off x="952500" y="2614017"/>
            <a:ext cx="59055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Veškerá komunikace uvnitř systému je </a:t>
            </a: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šifrovaná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 Stát vaše data nečte a neprodává.</a:t>
            </a:r>
            <a:endParaRPr/>
          </a:p>
        </p:txBody>
      </p:sp>
      <p:sp>
        <p:nvSpPr>
          <p:cNvPr id="172" name="Google Shape;172;p19"/>
          <p:cNvSpPr txBox="1"/>
          <p:nvPr/>
        </p:nvSpPr>
        <p:spPr>
          <a:xfrm>
            <a:off x="952500" y="3512939"/>
            <a:ext cx="59055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Přístup do schránky máte pouze vy (případně ti, kterým výslovně delegujete přístup).</a:t>
            </a:r>
            <a:endParaRPr/>
          </a:p>
        </p:txBody>
      </p:sp>
      <p:sp>
        <p:nvSpPr>
          <p:cNvPr id="173" name="Google Shape;173;p19"/>
          <p:cNvSpPr txBox="1"/>
          <p:nvPr/>
        </p:nvSpPr>
        <p:spPr>
          <a:xfrm>
            <a:off x="952500" y="4411860"/>
            <a:ext cx="59055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Zabezpečte to jako banku!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Používejte silné a unikátní heslo a vždy si zapněte </a:t>
            </a: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dvoufázové ověření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pic>
        <p:nvPicPr>
          <p:cNvPr descr="image.png" id="174" name="Google Shape;174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39025" y="2066925"/>
            <a:ext cx="4171950" cy="379095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9"/>
          <p:cNvSpPr txBox="1"/>
          <p:nvPr/>
        </p:nvSpPr>
        <p:spPr>
          <a:xfrm>
            <a:off x="762000" y="571500"/>
            <a:ext cx="11401425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Je to bezpečné? (Ano, ale...)</a:t>
            </a:r>
            <a:endParaRPr/>
          </a:p>
        </p:txBody>
      </p:sp>
      <p:sp>
        <p:nvSpPr>
          <p:cNvPr id="176" name="Google Shape;176;p19"/>
          <p:cNvSpPr/>
          <p:nvPr/>
        </p:nvSpPr>
        <p:spPr>
          <a:xfrm>
            <a:off x="571500" y="571500"/>
            <a:ext cx="57150" cy="6858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77" name="Google Shape;177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2633067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8" name="Google Shape;178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3531989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9" name="Google Shape;179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4430910"/>
            <a:ext cx="228600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84" name="Google Shape;18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28937" y="2982515"/>
            <a:ext cx="6334125" cy="2891581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0"/>
          <p:cNvSpPr txBox="1"/>
          <p:nvPr/>
        </p:nvSpPr>
        <p:spPr>
          <a:xfrm>
            <a:off x="295275" y="29765"/>
            <a:ext cx="1160145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22D3EE"/>
                </a:solidFill>
                <a:latin typeface="Poppins"/>
                <a:ea typeface="Poppins"/>
                <a:cs typeface="Poppins"/>
                <a:sym typeface="Poppins"/>
              </a:rPr>
              <a:t>Rychlá kontrola - dáváte pozor?</a:t>
            </a:r>
            <a:endParaRPr/>
          </a:p>
        </p:txBody>
      </p:sp>
      <p:pic>
        <p:nvPicPr>
          <p:cNvPr descr="image.png" id="186" name="Google Shape;186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28987" y="3382565"/>
            <a:ext cx="5534025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0"/>
          <p:cNvSpPr txBox="1"/>
          <p:nvPr/>
        </p:nvSpPr>
        <p:spPr>
          <a:xfrm>
            <a:off x="3328987" y="4030265"/>
            <a:ext cx="5534025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8FAFC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Kvízová otázka:</a:t>
            </a:r>
            <a:endParaRPr/>
          </a:p>
        </p:txBody>
      </p:sp>
      <p:sp>
        <p:nvSpPr>
          <p:cNvPr id="188" name="Google Shape;188;p20"/>
          <p:cNvSpPr txBox="1"/>
          <p:nvPr/>
        </p:nvSpPr>
        <p:spPr>
          <a:xfrm>
            <a:off x="3328987" y="4599830"/>
            <a:ext cx="5534025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Kdy přesně je zpráva v datovce oficiálně doručená,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když se do ní vůbec nepřihlásím?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